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0633F878-0641-4103-A73A-7F940C901645}">
          <p14:sldIdLst>
            <p14:sldId id="256"/>
            <p14:sldId id="257"/>
          </p14:sldIdLst>
        </p14:section>
        <p14:section name="Namnlöst avsnitt" id="{D2E2DC12-00BD-4D12-B53E-6413F6C09A40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AAF"/>
    <a:srgbClr val="FF8989"/>
    <a:srgbClr val="007F00"/>
    <a:srgbClr val="FEEC02"/>
    <a:srgbClr val="99FF99"/>
    <a:srgbClr val="FFFF01"/>
    <a:srgbClr val="16FF4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38" y="9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5F616-7F7D-48F4-9203-4300A4747163}" type="datetimeFigureOut">
              <a:rPr lang="sv-SE" smtClean="0"/>
              <a:t>2022-03-25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B987B-2EFD-4E98-BFAD-8A08F6B516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2706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987B-2EFD-4E98-BFAD-8A08F6B5169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0078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18361E-9DBC-422F-95AC-5C5044184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DCF9089-15BD-492B-8F08-64D754813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36C5011-88C1-4B6A-B8BE-4F763048F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B41E-D8D7-4A1A-824B-73B1AC703769}" type="datetimeFigureOut">
              <a:rPr lang="sv-SE" smtClean="0"/>
              <a:t>2022-03-25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B5F955-0F4B-453D-93CA-BA2882EC1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99D1371-F58A-496B-B18D-73BCBCDFC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526E-9B4E-4D2A-8A8C-0F48BFE844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4856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FDB1B8-0023-4D10-B131-F8B13CA94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8B73EC8-D36B-4291-A062-3BB499BB8A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F56142-5343-4145-B5CF-3370B99E3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B41E-D8D7-4A1A-824B-73B1AC703769}" type="datetimeFigureOut">
              <a:rPr lang="sv-SE" smtClean="0"/>
              <a:t>2022-03-25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44FD49D-5F1F-4F79-966E-DDB769D4C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5153767-F08F-44D0-92B8-89BB87A4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526E-9B4E-4D2A-8A8C-0F48BFE844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641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FAA26C5-ADF4-409C-B2E1-21B9788854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C48A628-709A-406A-A063-92423F18F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EFED6F-3E81-4052-959E-67EDA007E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B41E-D8D7-4A1A-824B-73B1AC703769}" type="datetimeFigureOut">
              <a:rPr lang="sv-SE" smtClean="0"/>
              <a:t>2022-03-25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27AB7D-B7D2-47FA-9714-89BBFCD7C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3AE8E8F-B167-4900-8B57-C644FD2C3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526E-9B4E-4D2A-8A8C-0F48BFE844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340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F471AE-C096-41EF-AA9B-AA6AD8150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AFFD42-3642-447F-A01F-4B41D1102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782B5FD-82AB-49A1-BA43-70695AC6A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B41E-D8D7-4A1A-824B-73B1AC703769}" type="datetimeFigureOut">
              <a:rPr lang="sv-SE" smtClean="0"/>
              <a:t>2022-03-25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7546069-0AD4-47B0-A792-A0BFA217F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16CC135-2AF3-4D3C-A263-B140219E6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526E-9B4E-4D2A-8A8C-0F48BFE844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692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887A35-600E-48BC-96D1-0B5FFF375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5B864A5-AA78-4CD3-AE6B-1DF25EC99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F3C1D4E-BB82-46D4-BD21-213311D78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B41E-D8D7-4A1A-824B-73B1AC703769}" type="datetimeFigureOut">
              <a:rPr lang="sv-SE" smtClean="0"/>
              <a:t>2022-03-25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5F43EF-5FD6-4426-9BCD-A5C706050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B0C4D3C-B4F8-4AC8-9E59-3B9E380EF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526E-9B4E-4D2A-8A8C-0F48BFE844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840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0E88DF-0678-4F22-8FE3-5ADD9FDE6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86575B-2735-4DC7-9C23-7BAF1DEA83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7B19AE2-7D2C-46D8-99E4-140D6CA46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60A2779-E89D-446D-91D4-CEC044061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B41E-D8D7-4A1A-824B-73B1AC703769}" type="datetimeFigureOut">
              <a:rPr lang="sv-SE" smtClean="0"/>
              <a:t>2022-03-25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7347F9-034C-4B52-B10E-19A91FD01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0CEBC17-850F-483A-A8F3-45F02F09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526E-9B4E-4D2A-8A8C-0F48BFE844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480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83A622-4FFA-4729-AF9F-ACF4F6A7D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30AFEB8-AD3D-4B82-B7A7-A6DA81F04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633033E-1C77-4263-B8AD-88FFDE17C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8640BF3-D73B-4FF7-8A62-0C8A402BDC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F4D9D72-D2A0-4E8C-9903-27BC4836DC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5A88761-EF7A-4EBC-B10A-32664F03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B41E-D8D7-4A1A-824B-73B1AC703769}" type="datetimeFigureOut">
              <a:rPr lang="sv-SE" smtClean="0"/>
              <a:t>2022-03-25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130C3D8-6954-4430-B37D-DCB285F47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2C4BD8C-F846-4A21-A6FB-52CE75C44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526E-9B4E-4D2A-8A8C-0F48BFE844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193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34ECDA-3AFA-4973-8DBA-475D8C515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A01939E-7ACC-44D8-BFD2-571E578CF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B41E-D8D7-4A1A-824B-73B1AC703769}" type="datetimeFigureOut">
              <a:rPr lang="sv-SE" smtClean="0"/>
              <a:t>2022-03-25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2E9A32C-2506-440A-95EC-9825A6C72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164BD03-1265-409F-8285-770D28416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526E-9B4E-4D2A-8A8C-0F48BFE844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473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23EC938-49E2-4107-AEAD-E1F3FA2DF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B41E-D8D7-4A1A-824B-73B1AC703769}" type="datetimeFigureOut">
              <a:rPr lang="sv-SE" smtClean="0"/>
              <a:t>2022-03-25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D050AAC-C077-4326-88BB-826ECE94E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A031407-A843-4EA8-9864-46F15143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526E-9B4E-4D2A-8A8C-0F48BFE844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257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C20D44-0337-4D9A-9DB8-50935172E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0F8097-FA58-4610-8489-1D0086B9C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0798F29-AD42-467C-AEAB-C1BCCF61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144189E-E5F8-4498-B778-8B8E87DB5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B41E-D8D7-4A1A-824B-73B1AC703769}" type="datetimeFigureOut">
              <a:rPr lang="sv-SE" smtClean="0"/>
              <a:t>2022-03-25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2045573-1894-494C-AA31-147F7CCD5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A7DD064-4BAC-4548-9C37-B04EECD2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526E-9B4E-4D2A-8A8C-0F48BFE844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064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D161E1-42A3-4775-8334-ACDEE163C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C6EDB6D-5082-4100-9367-086D41692F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A040EE9-2D89-4FDF-8281-85D494E78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2DD166C-0D4C-42A8-AC96-1BFB56253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B41E-D8D7-4A1A-824B-73B1AC703769}" type="datetimeFigureOut">
              <a:rPr lang="sv-SE" smtClean="0"/>
              <a:t>2022-03-25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7DD1E60-E57B-4EAF-9DF4-4F94BF2D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AEDF41F-941F-494A-9B6C-0DFF3295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526E-9B4E-4D2A-8A8C-0F48BFE844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862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F841FDD-9654-49C0-8B5F-F8323E6A4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DA663A-3E84-46A9-AC61-19C2AB8FE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8C333F-6F60-4862-8673-2B8187E606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7B41E-D8D7-4A1A-824B-73B1AC703769}" type="datetimeFigureOut">
              <a:rPr lang="sv-SE" smtClean="0"/>
              <a:t>2022-03-25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44C3D50-3804-42B4-AF99-1D0632A09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6ED33C6-458E-4605-98B3-BF0EB751D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5526E-9B4E-4D2A-8A8C-0F48BFE844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033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0BB8D45-722F-4A1F-B333-6E8BFFF5F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737" y="760515"/>
            <a:ext cx="5794148" cy="41148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AD85FC2-E7FD-44A4-BC4F-C9E023A13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15" y="760514"/>
            <a:ext cx="5864122" cy="41148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43FDEF38-D3DB-46C5-90A6-CC04DFCED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728" y="3724156"/>
            <a:ext cx="1962287" cy="11507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EFD1E7B4-C0D0-4F62-9073-E76A5798236D}"/>
              </a:ext>
            </a:extLst>
          </p:cNvPr>
          <p:cNvSpPr txBox="1"/>
          <p:nvPr/>
        </p:nvSpPr>
        <p:spPr>
          <a:xfrm rot="1817728">
            <a:off x="19243" y="1771473"/>
            <a:ext cx="6479659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000" dirty="0">
                <a:solidFill>
                  <a:schemeClr val="tx1">
                    <a:alpha val="30000"/>
                  </a:schemeClr>
                </a:solidFill>
              </a:rPr>
              <a:t>EXEMPEL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061B7EF8-B68D-46D4-91C4-819E43B56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9598" y="3726061"/>
            <a:ext cx="1962287" cy="11507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96141F43-991C-448C-A732-2ABAE2E8D7CC}"/>
              </a:ext>
            </a:extLst>
          </p:cNvPr>
          <p:cNvSpPr txBox="1"/>
          <p:nvPr/>
        </p:nvSpPr>
        <p:spPr>
          <a:xfrm rot="1817728">
            <a:off x="5864980" y="1771474"/>
            <a:ext cx="6479659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000" dirty="0">
                <a:solidFill>
                  <a:schemeClr val="tx1">
                    <a:alpha val="30000"/>
                  </a:schemeClr>
                </a:solidFill>
              </a:rPr>
              <a:t>EXEMPEL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FD925E25-6367-4EDF-A172-8008CFA06AC4}"/>
              </a:ext>
            </a:extLst>
          </p:cNvPr>
          <p:cNvSpPr txBox="1"/>
          <p:nvPr/>
        </p:nvSpPr>
        <p:spPr>
          <a:xfrm>
            <a:off x="177414" y="4473450"/>
            <a:ext cx="305699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v-SE" sz="2000" i="1" dirty="0">
                <a:latin typeface="Abadi Extra Light" panose="020B0204020104020204" pitchFamily="34" charset="0"/>
              </a:rPr>
              <a:t>Nuläge, befintlig gatustruktur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5B8865F6-A0FC-4D27-8CD1-3553F409F863}"/>
              </a:ext>
            </a:extLst>
          </p:cNvPr>
          <p:cNvSpPr txBox="1"/>
          <p:nvPr/>
        </p:nvSpPr>
        <p:spPr>
          <a:xfrm>
            <a:off x="6202658" y="4475206"/>
            <a:ext cx="274921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v-SE" sz="2000" i="1" dirty="0">
                <a:latin typeface="Abadi Extra Light" panose="020B0204020104020204" pitchFamily="34" charset="0"/>
              </a:rPr>
              <a:t>Enligt </a:t>
            </a:r>
            <a:r>
              <a:rPr lang="sv-SE" sz="2000" i="1" dirty="0" err="1">
                <a:latin typeface="Abadi Extra Light" panose="020B0204020104020204" pitchFamily="34" charset="0"/>
              </a:rPr>
              <a:t>GFS:ns</a:t>
            </a:r>
            <a:r>
              <a:rPr lang="sv-SE" sz="2000" i="1" dirty="0">
                <a:latin typeface="Abadi Extra Light" panose="020B0204020104020204" pitchFamily="34" charset="0"/>
              </a:rPr>
              <a:t> trafikförslag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469CE61C-DBF8-47F8-810A-654D74B9D592}"/>
              </a:ext>
            </a:extLst>
          </p:cNvPr>
          <p:cNvSpPr txBox="1"/>
          <p:nvPr/>
        </p:nvSpPr>
        <p:spPr>
          <a:xfrm>
            <a:off x="177414" y="105824"/>
            <a:ext cx="11668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>
                <a:latin typeface="Abadi Extra Light" panose="020B0204020104020204" pitchFamily="34" charset="0"/>
              </a:rPr>
              <a:t>Redovisning av </a:t>
            </a:r>
            <a:r>
              <a:rPr lang="sv-SE" sz="3200" b="1" u="sng" dirty="0">
                <a:latin typeface="Abadi Extra Light" panose="020B0204020104020204" pitchFamily="34" charset="0"/>
              </a:rPr>
              <a:t>gångbanestandard</a:t>
            </a:r>
            <a:r>
              <a:rPr lang="sv-SE" sz="3200" b="1" dirty="0">
                <a:latin typeface="Abadi Extra Light" panose="020B0204020104020204" pitchFamily="34" charset="0"/>
              </a:rPr>
              <a:t> </a:t>
            </a:r>
            <a:r>
              <a:rPr lang="sv-SE" sz="3200" dirty="0">
                <a:latin typeface="Abadi Extra Light" panose="020B0204020104020204" pitchFamily="34" charset="0"/>
              </a:rPr>
              <a:t>som ritningsbilagor till GFS-rapporten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A1492380-42D7-42F3-BABB-3362EA1AF675}"/>
              </a:ext>
            </a:extLst>
          </p:cNvPr>
          <p:cNvSpPr/>
          <p:nvPr/>
        </p:nvSpPr>
        <p:spPr>
          <a:xfrm>
            <a:off x="177414" y="4992934"/>
            <a:ext cx="10920538" cy="1759242"/>
          </a:xfrm>
          <a:prstGeom prst="rect">
            <a:avLst/>
          </a:prstGeom>
          <a:solidFill>
            <a:srgbClr val="FFEAA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AA93FAF1-01F0-49A0-A29A-752D1DAF8E37}"/>
              </a:ext>
            </a:extLst>
          </p:cNvPr>
          <p:cNvSpPr/>
          <p:nvPr/>
        </p:nvSpPr>
        <p:spPr>
          <a:xfrm>
            <a:off x="262053" y="5699009"/>
            <a:ext cx="4103143" cy="7564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6E6504BA-B489-4BE3-B43D-04845E0DB9DD}"/>
              </a:ext>
            </a:extLst>
          </p:cNvPr>
          <p:cNvSpPr txBox="1"/>
          <p:nvPr/>
        </p:nvSpPr>
        <p:spPr>
          <a:xfrm>
            <a:off x="177414" y="5002164"/>
            <a:ext cx="4393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/>
              <a:t>Anvisning för teckenförklaring:</a:t>
            </a:r>
          </a:p>
          <a:p>
            <a:r>
              <a:rPr lang="sv-SE" sz="1200" dirty="0"/>
              <a:t>Teckenförklaringen ovan är ej gällande utan utgör endast exempel, i </a:t>
            </a:r>
            <a:r>
              <a:rPr lang="sv-SE" sz="1200" dirty="0" err="1"/>
              <a:t>GFS:er</a:t>
            </a:r>
            <a:r>
              <a:rPr lang="sv-SE" sz="1200" dirty="0"/>
              <a:t> ska följande färger* användas:</a:t>
            </a:r>
          </a:p>
        </p:txBody>
      </p:sp>
      <p:cxnSp>
        <p:nvCxnSpPr>
          <p:cNvPr id="38" name="Rak koppling 37">
            <a:extLst>
              <a:ext uri="{FF2B5EF4-FFF2-40B4-BE49-F238E27FC236}">
                <a16:creationId xmlns:a16="http://schemas.microsoft.com/office/drawing/2014/main" id="{216C035F-78E2-4A25-B5D3-B3A73447403B}"/>
              </a:ext>
            </a:extLst>
          </p:cNvPr>
          <p:cNvCxnSpPr/>
          <p:nvPr/>
        </p:nvCxnSpPr>
        <p:spPr>
          <a:xfrm>
            <a:off x="323233" y="5847587"/>
            <a:ext cx="685800" cy="0"/>
          </a:xfrm>
          <a:prstGeom prst="line">
            <a:avLst/>
          </a:prstGeom>
          <a:ln w="76200">
            <a:solidFill>
              <a:srgbClr val="00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koppling 38">
            <a:extLst>
              <a:ext uri="{FF2B5EF4-FFF2-40B4-BE49-F238E27FC236}">
                <a16:creationId xmlns:a16="http://schemas.microsoft.com/office/drawing/2014/main" id="{9B7370E0-41AE-489D-9163-1D088095AB41}"/>
              </a:ext>
            </a:extLst>
          </p:cNvPr>
          <p:cNvCxnSpPr/>
          <p:nvPr/>
        </p:nvCxnSpPr>
        <p:spPr>
          <a:xfrm>
            <a:off x="323233" y="6076187"/>
            <a:ext cx="6858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koppling 39">
            <a:extLst>
              <a:ext uri="{FF2B5EF4-FFF2-40B4-BE49-F238E27FC236}">
                <a16:creationId xmlns:a16="http://schemas.microsoft.com/office/drawing/2014/main" id="{3548CC4E-8BBB-4428-B24B-0AFB77F021EF}"/>
              </a:ext>
            </a:extLst>
          </p:cNvPr>
          <p:cNvCxnSpPr/>
          <p:nvPr/>
        </p:nvCxnSpPr>
        <p:spPr>
          <a:xfrm>
            <a:off x="323233" y="6295262"/>
            <a:ext cx="685800" cy="0"/>
          </a:xfrm>
          <a:prstGeom prst="line">
            <a:avLst/>
          </a:prstGeom>
          <a:ln w="76200">
            <a:solidFill>
              <a:srgbClr val="FF8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ruta 40">
            <a:extLst>
              <a:ext uri="{FF2B5EF4-FFF2-40B4-BE49-F238E27FC236}">
                <a16:creationId xmlns:a16="http://schemas.microsoft.com/office/drawing/2014/main" id="{107CF9D7-D8D3-459D-8B87-BBF0E35C938F}"/>
              </a:ext>
            </a:extLst>
          </p:cNvPr>
          <p:cNvSpPr txBox="1"/>
          <p:nvPr/>
        </p:nvSpPr>
        <p:spPr>
          <a:xfrm>
            <a:off x="1094048" y="5699009"/>
            <a:ext cx="33249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- Uppfyller krav för </a:t>
            </a:r>
            <a:r>
              <a:rPr lang="sv-SE" sz="1100" b="1" dirty="0"/>
              <a:t>Normal standard </a:t>
            </a:r>
            <a:r>
              <a:rPr lang="sv-SE" sz="1100" dirty="0"/>
              <a:t>enl. TH kap. 3CA2</a:t>
            </a:r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FDAA1F99-85E3-4A17-894B-D4B3AD49FAE3}"/>
              </a:ext>
            </a:extLst>
          </p:cNvPr>
          <p:cNvSpPr txBox="1"/>
          <p:nvPr/>
        </p:nvSpPr>
        <p:spPr>
          <a:xfrm>
            <a:off x="1094048" y="5939259"/>
            <a:ext cx="30780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- Uppfyller krav för </a:t>
            </a:r>
            <a:r>
              <a:rPr lang="sv-SE" sz="1100" b="1" dirty="0"/>
              <a:t>Låg standard </a:t>
            </a:r>
            <a:r>
              <a:rPr lang="sv-SE" sz="1100" dirty="0"/>
              <a:t>enl. TH kap. 3CA2</a:t>
            </a: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69B9140C-CB11-406A-B0A1-4295393826D5}"/>
              </a:ext>
            </a:extLst>
          </p:cNvPr>
          <p:cNvSpPr txBox="1"/>
          <p:nvPr/>
        </p:nvSpPr>
        <p:spPr>
          <a:xfrm>
            <a:off x="1094048" y="6164457"/>
            <a:ext cx="32143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- Uppfyller ej krav för </a:t>
            </a:r>
            <a:r>
              <a:rPr lang="sv-SE" sz="1100" b="1" dirty="0"/>
              <a:t>Låg standard </a:t>
            </a:r>
            <a:r>
              <a:rPr lang="sv-SE" sz="1100" dirty="0"/>
              <a:t>enl. TH kap. 3CA2</a:t>
            </a:r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87940950-C386-475C-9263-AA6192A5FB36}"/>
              </a:ext>
            </a:extLst>
          </p:cNvPr>
          <p:cNvSpPr txBox="1"/>
          <p:nvPr/>
        </p:nvSpPr>
        <p:spPr>
          <a:xfrm>
            <a:off x="5439129" y="5014864"/>
            <a:ext cx="5633786" cy="178510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sz="1200" b="1" dirty="0"/>
              <a:t>Hänvisning i GFS-rapport:</a:t>
            </a:r>
          </a:p>
          <a:p>
            <a:r>
              <a:rPr lang="sv-SE" sz="1200" dirty="0"/>
              <a:t>Lägg en hänvisning till bilagorna i följande kapitel i GFS-rapporten: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Nuläge, befintlig struktur		</a:t>
            </a:r>
            <a:r>
              <a:rPr lang="sv-SE" sz="1200" i="1" dirty="0"/>
              <a:t>Kap. C.3 – Trafik, gator och torg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Enligt </a:t>
            </a:r>
            <a:r>
              <a:rPr lang="sv-SE" sz="1200" dirty="0" err="1"/>
              <a:t>GFS:ns</a:t>
            </a:r>
            <a:r>
              <a:rPr lang="sv-SE" sz="1200" dirty="0"/>
              <a:t> trafikförslag 	</a:t>
            </a:r>
            <a:r>
              <a:rPr lang="sv-SE" sz="1200" i="1" dirty="0"/>
              <a:t>Kap. G.2 – Förhållande till Teknisk Handbok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200" dirty="0"/>
              <a:t>Avvikelser från TH redovisas mer i detalj i kap. G.2, enligt exempel på</a:t>
            </a:r>
            <a:br>
              <a:rPr lang="sv-SE" sz="1200" dirty="0"/>
            </a:br>
            <a:r>
              <a:rPr lang="sv-SE" sz="1200" b="1" dirty="0"/>
              <a:t>s. 3 i denna mall.</a:t>
            </a:r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6BE241F0-ED94-4BFE-8189-E7E4BB606D2C}"/>
              </a:ext>
            </a:extLst>
          </p:cNvPr>
          <p:cNvSpPr txBox="1"/>
          <p:nvPr/>
        </p:nvSpPr>
        <p:spPr>
          <a:xfrm>
            <a:off x="177414" y="6455441"/>
            <a:ext cx="32191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i="1" dirty="0"/>
              <a:t>*Färgerna ovan är anpassade enligt stadens grafiska profil</a:t>
            </a: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6D2B30EF-26F1-402B-9F34-145D9B590A34}"/>
              </a:ext>
            </a:extLst>
          </p:cNvPr>
          <p:cNvSpPr txBox="1"/>
          <p:nvPr/>
        </p:nvSpPr>
        <p:spPr>
          <a:xfrm>
            <a:off x="11616022" y="6426067"/>
            <a:ext cx="502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i="1" dirty="0"/>
              <a:t>s. 1</a:t>
            </a:r>
          </a:p>
        </p:txBody>
      </p:sp>
    </p:spTree>
    <p:extLst>
      <p:ext uri="{BB962C8B-B14F-4D97-AF65-F5344CB8AC3E}">
        <p14:creationId xmlns:p14="http://schemas.microsoft.com/office/powerpoint/2010/main" val="2938763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04BFB1C7-A215-4561-B7F7-F1D189A3A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14" y="755134"/>
            <a:ext cx="5864121" cy="41148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07CBBE75-B4EC-4305-ADFA-C92C68918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738" y="755134"/>
            <a:ext cx="5794148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307301-EA69-4B6B-8FEA-6484C7EDE4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774"/>
          <a:stretch/>
        </p:blipFill>
        <p:spPr>
          <a:xfrm>
            <a:off x="4104174" y="3612749"/>
            <a:ext cx="1950061" cy="12515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B4B76011-E6EA-4149-8825-C2A7E19D8B5E}"/>
              </a:ext>
            </a:extLst>
          </p:cNvPr>
          <p:cNvSpPr txBox="1"/>
          <p:nvPr/>
        </p:nvSpPr>
        <p:spPr>
          <a:xfrm rot="1817728">
            <a:off x="19243" y="1766092"/>
            <a:ext cx="6479659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000" dirty="0">
                <a:solidFill>
                  <a:schemeClr val="tx1">
                    <a:alpha val="30000"/>
                  </a:schemeClr>
                </a:solidFill>
              </a:rPr>
              <a:t>EXEMPEL</a:t>
            </a:r>
          </a:p>
        </p:txBody>
      </p: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86D5EFF2-5D99-4AE8-8E54-A432CF08C4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774"/>
          <a:stretch/>
        </p:blipFill>
        <p:spPr>
          <a:xfrm>
            <a:off x="10051825" y="3612749"/>
            <a:ext cx="1950061" cy="12515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76A3B1D1-CEA7-463A-AC9E-D6D6E9EF311C}"/>
              </a:ext>
            </a:extLst>
          </p:cNvPr>
          <p:cNvSpPr txBox="1"/>
          <p:nvPr/>
        </p:nvSpPr>
        <p:spPr>
          <a:xfrm rot="1817728">
            <a:off x="5864980" y="1766093"/>
            <a:ext cx="6479659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000" dirty="0">
                <a:solidFill>
                  <a:schemeClr val="tx1">
                    <a:alpha val="30000"/>
                  </a:schemeClr>
                </a:solidFill>
              </a:rPr>
              <a:t>EXEMPEL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D5B4FE4-20B3-4C40-9E5D-2297FFF64009}"/>
              </a:ext>
            </a:extLst>
          </p:cNvPr>
          <p:cNvSpPr txBox="1"/>
          <p:nvPr/>
        </p:nvSpPr>
        <p:spPr>
          <a:xfrm>
            <a:off x="177414" y="4470991"/>
            <a:ext cx="305699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v-SE" sz="2000" i="1" dirty="0">
                <a:latin typeface="Abadi Extra Light" panose="020B0204020104020204" pitchFamily="34" charset="0"/>
              </a:rPr>
              <a:t>Nuläge, befintlig gatustruktur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421F589-D657-45C7-B065-FA0995B16982}"/>
              </a:ext>
            </a:extLst>
          </p:cNvPr>
          <p:cNvSpPr txBox="1"/>
          <p:nvPr/>
        </p:nvSpPr>
        <p:spPr>
          <a:xfrm>
            <a:off x="6204563" y="4478266"/>
            <a:ext cx="274921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v-SE" sz="2000" i="1" dirty="0">
                <a:latin typeface="Abadi Extra Light" panose="020B0204020104020204" pitchFamily="34" charset="0"/>
              </a:rPr>
              <a:t>Enligt </a:t>
            </a:r>
            <a:r>
              <a:rPr lang="sv-SE" sz="2000" i="1" dirty="0" err="1">
                <a:latin typeface="Abadi Extra Light" panose="020B0204020104020204" pitchFamily="34" charset="0"/>
              </a:rPr>
              <a:t>GFS:ns</a:t>
            </a:r>
            <a:r>
              <a:rPr lang="sv-SE" sz="2000" i="1" dirty="0">
                <a:latin typeface="Abadi Extra Light" panose="020B0204020104020204" pitchFamily="34" charset="0"/>
              </a:rPr>
              <a:t> trafikförslag</a:t>
            </a:r>
          </a:p>
        </p:txBody>
      </p:sp>
      <p:sp>
        <p:nvSpPr>
          <p:cNvPr id="57" name="textruta 56">
            <a:extLst>
              <a:ext uri="{FF2B5EF4-FFF2-40B4-BE49-F238E27FC236}">
                <a16:creationId xmlns:a16="http://schemas.microsoft.com/office/drawing/2014/main" id="{A58FA04D-A16E-4914-B555-7686352C9064}"/>
              </a:ext>
            </a:extLst>
          </p:cNvPr>
          <p:cNvSpPr txBox="1"/>
          <p:nvPr/>
        </p:nvSpPr>
        <p:spPr>
          <a:xfrm>
            <a:off x="177414" y="105824"/>
            <a:ext cx="11599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>
                <a:latin typeface="Abadi Extra Light" panose="020B0204020104020204" pitchFamily="34" charset="0"/>
              </a:rPr>
              <a:t>Redovisning av </a:t>
            </a:r>
            <a:r>
              <a:rPr lang="sv-SE" sz="3200" b="1" u="sng" dirty="0">
                <a:latin typeface="Abadi Extra Light" panose="020B0204020104020204" pitchFamily="34" charset="0"/>
              </a:rPr>
              <a:t>cykelbanestandard</a:t>
            </a:r>
            <a:r>
              <a:rPr lang="sv-SE" sz="3200" b="1" dirty="0">
                <a:latin typeface="Abadi Extra Light" panose="020B0204020104020204" pitchFamily="34" charset="0"/>
              </a:rPr>
              <a:t> </a:t>
            </a:r>
            <a:r>
              <a:rPr lang="sv-SE" sz="3200" dirty="0">
                <a:latin typeface="Abadi Extra Light" panose="020B0204020104020204" pitchFamily="34" charset="0"/>
              </a:rPr>
              <a:t>som ritningsbilagor till GFS-rapporten</a:t>
            </a: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911D419D-8495-4809-A065-9775CC66BA44}"/>
              </a:ext>
            </a:extLst>
          </p:cNvPr>
          <p:cNvSpPr/>
          <p:nvPr/>
        </p:nvSpPr>
        <p:spPr>
          <a:xfrm>
            <a:off x="177414" y="4992934"/>
            <a:ext cx="10920538" cy="1759242"/>
          </a:xfrm>
          <a:prstGeom prst="rect">
            <a:avLst/>
          </a:prstGeom>
          <a:solidFill>
            <a:srgbClr val="FFEAA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6BD6F911-74FD-4872-977C-0A9AECEE82DA}"/>
              </a:ext>
            </a:extLst>
          </p:cNvPr>
          <p:cNvSpPr/>
          <p:nvPr/>
        </p:nvSpPr>
        <p:spPr>
          <a:xfrm>
            <a:off x="262053" y="5699009"/>
            <a:ext cx="4103143" cy="7564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4" name="textruta 63">
            <a:extLst>
              <a:ext uri="{FF2B5EF4-FFF2-40B4-BE49-F238E27FC236}">
                <a16:creationId xmlns:a16="http://schemas.microsoft.com/office/drawing/2014/main" id="{10428855-643F-4322-AA79-47AEBBFDCAC1}"/>
              </a:ext>
            </a:extLst>
          </p:cNvPr>
          <p:cNvSpPr txBox="1"/>
          <p:nvPr/>
        </p:nvSpPr>
        <p:spPr>
          <a:xfrm>
            <a:off x="177414" y="5002164"/>
            <a:ext cx="4393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/>
              <a:t>Anvisning för teckenförklaring:</a:t>
            </a:r>
          </a:p>
          <a:p>
            <a:r>
              <a:rPr lang="sv-SE" sz="1200" dirty="0"/>
              <a:t>Teckenförklaringen ovan är ej gällande utan utgör endast exempel, i </a:t>
            </a:r>
            <a:r>
              <a:rPr lang="sv-SE" sz="1200" dirty="0" err="1"/>
              <a:t>GFS:er</a:t>
            </a:r>
            <a:r>
              <a:rPr lang="sv-SE" sz="1200" dirty="0"/>
              <a:t> ska följande färger* användas:</a:t>
            </a:r>
          </a:p>
        </p:txBody>
      </p:sp>
      <p:cxnSp>
        <p:nvCxnSpPr>
          <p:cNvPr id="65" name="Rak koppling 64">
            <a:extLst>
              <a:ext uri="{FF2B5EF4-FFF2-40B4-BE49-F238E27FC236}">
                <a16:creationId xmlns:a16="http://schemas.microsoft.com/office/drawing/2014/main" id="{36B3D6E5-E943-4F71-B795-2B0EC4507882}"/>
              </a:ext>
            </a:extLst>
          </p:cNvPr>
          <p:cNvCxnSpPr/>
          <p:nvPr/>
        </p:nvCxnSpPr>
        <p:spPr>
          <a:xfrm>
            <a:off x="323233" y="5847587"/>
            <a:ext cx="685800" cy="0"/>
          </a:xfrm>
          <a:prstGeom prst="line">
            <a:avLst/>
          </a:prstGeom>
          <a:ln w="76200">
            <a:solidFill>
              <a:srgbClr val="00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ak koppling 65">
            <a:extLst>
              <a:ext uri="{FF2B5EF4-FFF2-40B4-BE49-F238E27FC236}">
                <a16:creationId xmlns:a16="http://schemas.microsoft.com/office/drawing/2014/main" id="{1D7928AD-8505-4F21-8991-F7E46FFECEDC}"/>
              </a:ext>
            </a:extLst>
          </p:cNvPr>
          <p:cNvCxnSpPr/>
          <p:nvPr/>
        </p:nvCxnSpPr>
        <p:spPr>
          <a:xfrm>
            <a:off x="323233" y="6076187"/>
            <a:ext cx="6858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ak koppling 66">
            <a:extLst>
              <a:ext uri="{FF2B5EF4-FFF2-40B4-BE49-F238E27FC236}">
                <a16:creationId xmlns:a16="http://schemas.microsoft.com/office/drawing/2014/main" id="{A8DCD27E-8571-4638-B289-96381D4A643A}"/>
              </a:ext>
            </a:extLst>
          </p:cNvPr>
          <p:cNvCxnSpPr/>
          <p:nvPr/>
        </p:nvCxnSpPr>
        <p:spPr>
          <a:xfrm>
            <a:off x="323233" y="6295262"/>
            <a:ext cx="685800" cy="0"/>
          </a:xfrm>
          <a:prstGeom prst="line">
            <a:avLst/>
          </a:prstGeom>
          <a:ln w="76200">
            <a:solidFill>
              <a:srgbClr val="FF8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ruta 67">
            <a:extLst>
              <a:ext uri="{FF2B5EF4-FFF2-40B4-BE49-F238E27FC236}">
                <a16:creationId xmlns:a16="http://schemas.microsoft.com/office/drawing/2014/main" id="{6B36ED7D-8DB0-4186-B31D-04628087BAB2}"/>
              </a:ext>
            </a:extLst>
          </p:cNvPr>
          <p:cNvSpPr txBox="1"/>
          <p:nvPr/>
        </p:nvSpPr>
        <p:spPr>
          <a:xfrm>
            <a:off x="1094048" y="5699009"/>
            <a:ext cx="33249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- Uppfyller krav för </a:t>
            </a:r>
            <a:r>
              <a:rPr lang="sv-SE" sz="1100" b="1" dirty="0"/>
              <a:t>Normal standard </a:t>
            </a:r>
            <a:r>
              <a:rPr lang="sv-SE" sz="1100" dirty="0"/>
              <a:t>enl. TH kap. 3CB2</a:t>
            </a:r>
          </a:p>
        </p:txBody>
      </p:sp>
      <p:sp>
        <p:nvSpPr>
          <p:cNvPr id="69" name="textruta 68">
            <a:extLst>
              <a:ext uri="{FF2B5EF4-FFF2-40B4-BE49-F238E27FC236}">
                <a16:creationId xmlns:a16="http://schemas.microsoft.com/office/drawing/2014/main" id="{18A5461B-CB2A-4818-BFDB-5C1F7998F3DC}"/>
              </a:ext>
            </a:extLst>
          </p:cNvPr>
          <p:cNvSpPr txBox="1"/>
          <p:nvPr/>
        </p:nvSpPr>
        <p:spPr>
          <a:xfrm>
            <a:off x="1094048" y="5939259"/>
            <a:ext cx="30780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- Uppfyller krav för </a:t>
            </a:r>
            <a:r>
              <a:rPr lang="sv-SE" sz="1100" b="1" dirty="0"/>
              <a:t>Låg standard </a:t>
            </a:r>
            <a:r>
              <a:rPr lang="sv-SE" sz="1100" dirty="0"/>
              <a:t>enl. TH kap. 3CB2</a:t>
            </a:r>
          </a:p>
        </p:txBody>
      </p:sp>
      <p:sp>
        <p:nvSpPr>
          <p:cNvPr id="70" name="textruta 69">
            <a:extLst>
              <a:ext uri="{FF2B5EF4-FFF2-40B4-BE49-F238E27FC236}">
                <a16:creationId xmlns:a16="http://schemas.microsoft.com/office/drawing/2014/main" id="{60A3772D-169A-48FE-AB12-8E66B3ABDCAB}"/>
              </a:ext>
            </a:extLst>
          </p:cNvPr>
          <p:cNvSpPr txBox="1"/>
          <p:nvPr/>
        </p:nvSpPr>
        <p:spPr>
          <a:xfrm>
            <a:off x="1094048" y="6164457"/>
            <a:ext cx="32143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- Uppfyller ej krav för </a:t>
            </a:r>
            <a:r>
              <a:rPr lang="sv-SE" sz="1100" b="1" dirty="0"/>
              <a:t>Låg standard </a:t>
            </a:r>
            <a:r>
              <a:rPr lang="sv-SE" sz="1100" dirty="0"/>
              <a:t>enl. TH kap. 3CB2</a:t>
            </a:r>
          </a:p>
        </p:txBody>
      </p:sp>
      <p:sp>
        <p:nvSpPr>
          <p:cNvPr id="72" name="textruta 71">
            <a:extLst>
              <a:ext uri="{FF2B5EF4-FFF2-40B4-BE49-F238E27FC236}">
                <a16:creationId xmlns:a16="http://schemas.microsoft.com/office/drawing/2014/main" id="{4C330D03-5793-4E57-B970-926D365E4454}"/>
              </a:ext>
            </a:extLst>
          </p:cNvPr>
          <p:cNvSpPr txBox="1"/>
          <p:nvPr/>
        </p:nvSpPr>
        <p:spPr>
          <a:xfrm>
            <a:off x="177414" y="6455441"/>
            <a:ext cx="3172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i="1" dirty="0"/>
              <a:t>*Färgerna ovan är anpassade efter stadens grafiska profil</a:t>
            </a:r>
          </a:p>
        </p:txBody>
      </p:sp>
      <p:sp>
        <p:nvSpPr>
          <p:cNvPr id="73" name="textruta 72">
            <a:extLst>
              <a:ext uri="{FF2B5EF4-FFF2-40B4-BE49-F238E27FC236}">
                <a16:creationId xmlns:a16="http://schemas.microsoft.com/office/drawing/2014/main" id="{8B0C7983-A52A-4C0F-8F78-04944E906218}"/>
              </a:ext>
            </a:extLst>
          </p:cNvPr>
          <p:cNvSpPr txBox="1"/>
          <p:nvPr/>
        </p:nvSpPr>
        <p:spPr>
          <a:xfrm>
            <a:off x="11616022" y="6426067"/>
            <a:ext cx="502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i="1" dirty="0"/>
              <a:t>s. 2</a:t>
            </a:r>
          </a:p>
        </p:txBody>
      </p:sp>
      <p:sp>
        <p:nvSpPr>
          <p:cNvPr id="74" name="textruta 73">
            <a:extLst>
              <a:ext uri="{FF2B5EF4-FFF2-40B4-BE49-F238E27FC236}">
                <a16:creationId xmlns:a16="http://schemas.microsoft.com/office/drawing/2014/main" id="{46C8CA25-98B6-49FF-B9A7-83667CEAF842}"/>
              </a:ext>
            </a:extLst>
          </p:cNvPr>
          <p:cNvSpPr txBox="1"/>
          <p:nvPr/>
        </p:nvSpPr>
        <p:spPr>
          <a:xfrm>
            <a:off x="5439129" y="5014864"/>
            <a:ext cx="5633786" cy="178510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sz="1200" b="1" dirty="0"/>
              <a:t>Hänvisning i GFS-rapport:</a:t>
            </a:r>
          </a:p>
          <a:p>
            <a:r>
              <a:rPr lang="sv-SE" sz="1200" dirty="0"/>
              <a:t>Lägg en hänvisning till bilagorna i följande kapitel i GFS-rapporten: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Nuläge, befintlig struktur		</a:t>
            </a:r>
            <a:r>
              <a:rPr lang="sv-SE" sz="1200" i="1" dirty="0"/>
              <a:t>Kap. C.3 – Trafik, gator och torg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/>
              <a:t>Enligt </a:t>
            </a:r>
            <a:r>
              <a:rPr lang="sv-SE" sz="1200" dirty="0" err="1"/>
              <a:t>GFS:ns</a:t>
            </a:r>
            <a:r>
              <a:rPr lang="sv-SE" sz="1200" dirty="0"/>
              <a:t> trafikförslag 	</a:t>
            </a:r>
            <a:r>
              <a:rPr lang="sv-SE" sz="1200" i="1" dirty="0"/>
              <a:t>Kap. G.2 – Förhållande till Teknisk Handbok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200" dirty="0"/>
              <a:t>Avvikelser från TH redovisas mer i detalj i kap. G.2, enligt exempel på</a:t>
            </a:r>
            <a:br>
              <a:rPr lang="sv-SE" sz="1200" dirty="0"/>
            </a:br>
            <a:r>
              <a:rPr lang="sv-SE" sz="1200" b="1" dirty="0"/>
              <a:t>s. 3 i denna mall.</a:t>
            </a:r>
          </a:p>
        </p:txBody>
      </p:sp>
    </p:spTree>
    <p:extLst>
      <p:ext uri="{BB962C8B-B14F-4D97-AF65-F5344CB8AC3E}">
        <p14:creationId xmlns:p14="http://schemas.microsoft.com/office/powerpoint/2010/main" val="266608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B76A9C9D-C16B-4EB3-8891-5F8179145485}"/>
              </a:ext>
            </a:extLst>
          </p:cNvPr>
          <p:cNvSpPr txBox="1"/>
          <p:nvPr/>
        </p:nvSpPr>
        <p:spPr>
          <a:xfrm>
            <a:off x="11616022" y="6426067"/>
            <a:ext cx="502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i="1" dirty="0"/>
              <a:t>s. 3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E53F7EE-D3F2-41FC-86CB-753F2DE71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14" y="761902"/>
            <a:ext cx="6847500" cy="39529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BED8FCB-8ACC-4441-B81D-1155F1A2EB10}"/>
              </a:ext>
            </a:extLst>
          </p:cNvPr>
          <p:cNvSpPr txBox="1"/>
          <p:nvPr/>
        </p:nvSpPr>
        <p:spPr>
          <a:xfrm>
            <a:off x="177414" y="105824"/>
            <a:ext cx="9159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>
                <a:latin typeface="Abadi Extra Light" panose="020B0204020104020204" pitchFamily="34" charset="0"/>
              </a:rPr>
              <a:t>Redovisning av avsteg från Teknisk Handbok – kap. F.1 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DC6FD72-DD34-4CDF-8764-FDF16DCCD2F7}"/>
              </a:ext>
            </a:extLst>
          </p:cNvPr>
          <p:cNvSpPr/>
          <p:nvPr/>
        </p:nvSpPr>
        <p:spPr>
          <a:xfrm>
            <a:off x="177414" y="4992934"/>
            <a:ext cx="10920538" cy="1759242"/>
          </a:xfrm>
          <a:prstGeom prst="rect">
            <a:avLst/>
          </a:prstGeom>
          <a:solidFill>
            <a:srgbClr val="FFEAA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F66BB07-B9D0-448F-B1ED-6A229A527CA7}"/>
              </a:ext>
            </a:extLst>
          </p:cNvPr>
          <p:cNvSpPr txBox="1"/>
          <p:nvPr/>
        </p:nvSpPr>
        <p:spPr>
          <a:xfrm rot="1474824">
            <a:off x="239377" y="1630392"/>
            <a:ext cx="686598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800" dirty="0">
                <a:solidFill>
                  <a:schemeClr val="tx1">
                    <a:alpha val="30000"/>
                  </a:schemeClr>
                </a:solidFill>
              </a:rPr>
              <a:t>EXEMPEL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5334795-A75B-4C52-83A6-B14679534DC1}"/>
              </a:ext>
            </a:extLst>
          </p:cNvPr>
          <p:cNvSpPr txBox="1"/>
          <p:nvPr/>
        </p:nvSpPr>
        <p:spPr>
          <a:xfrm>
            <a:off x="177414" y="4992928"/>
            <a:ext cx="43938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/>
              <a:t>Anvisning för redovisningen:</a:t>
            </a:r>
          </a:p>
          <a:p>
            <a:r>
              <a:rPr lang="sv-SE" sz="1200" dirty="0"/>
              <a:t>I de fall det förekommer avvikelser från Teknisk Handbok, ska dessa redovisas specifikt i GFS-rapporten (Kap. F.1 – Eventuella avsteg från Teknisk Handbok).</a:t>
            </a:r>
          </a:p>
          <a:p>
            <a:endParaRPr lang="sv-SE" sz="1200" dirty="0"/>
          </a:p>
          <a:p>
            <a:r>
              <a:rPr lang="sv-SE" sz="1200" dirty="0"/>
              <a:t>Ovan ges ett exempel på en bildfigur med ett urklipp från trafikförslaget, där förtydligande punkter, t.ex. </a:t>
            </a:r>
            <a:r>
              <a:rPr lang="sv-SE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r>
              <a:rPr lang="sv-SE" sz="1200" dirty="0"/>
              <a:t> , lyfts fram där avsteg gjorts i GFS-arbetet.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C1914B9D-CED8-4258-9413-1656E759D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147" y="761902"/>
            <a:ext cx="4690377" cy="39529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EAF1F243-4231-4E20-91A5-69CEEA8BDEBD}"/>
              </a:ext>
            </a:extLst>
          </p:cNvPr>
          <p:cNvSpPr txBox="1"/>
          <p:nvPr/>
        </p:nvSpPr>
        <p:spPr>
          <a:xfrm>
            <a:off x="5317262" y="5186895"/>
            <a:ext cx="4393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Punkterna ska därefter kopplas samman till en tabell- eller listliknande struktur, där en </a:t>
            </a:r>
            <a:r>
              <a:rPr lang="sv-SE" sz="1200" b="1" dirty="0"/>
              <a:t>figurhänvisning, utformningskravet enl. TH, föreslagen utformning i GFS, motiv till avsteget </a:t>
            </a:r>
            <a:r>
              <a:rPr lang="sv-SE" sz="1200" dirty="0"/>
              <a:t>samt </a:t>
            </a:r>
            <a:r>
              <a:rPr lang="sv-SE" sz="1200" b="1" dirty="0"/>
              <a:t>vilken påverkan avsteget får </a:t>
            </a:r>
            <a:r>
              <a:rPr lang="sv-SE" sz="1200" dirty="0"/>
              <a:t>ska redogöras i textform.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90EBCA43-4664-40B8-9FDD-12F70BE4F8C4}"/>
              </a:ext>
            </a:extLst>
          </p:cNvPr>
          <p:cNvSpPr txBox="1"/>
          <p:nvPr/>
        </p:nvSpPr>
        <p:spPr>
          <a:xfrm rot="2047888">
            <a:off x="7193083" y="1429634"/>
            <a:ext cx="5365571" cy="2046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700" dirty="0">
                <a:solidFill>
                  <a:schemeClr val="tx1">
                    <a:alpha val="30000"/>
                  </a:schemeClr>
                </a:solidFill>
              </a:rPr>
              <a:t>EXEMPEL</a:t>
            </a:r>
          </a:p>
          <a:p>
            <a:r>
              <a:rPr lang="sv-SE" sz="2000" dirty="0">
                <a:solidFill>
                  <a:srgbClr val="FF0000">
                    <a:alpha val="30000"/>
                  </a:srgbClr>
                </a:solidFill>
              </a:rPr>
              <a:t>OBS – här ska tabell från TH kap 12AJ användas</a:t>
            </a:r>
          </a:p>
        </p:txBody>
      </p:sp>
    </p:spTree>
    <p:extLst>
      <p:ext uri="{BB962C8B-B14F-4D97-AF65-F5344CB8AC3E}">
        <p14:creationId xmlns:p14="http://schemas.microsoft.com/office/powerpoint/2010/main" val="3093059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8C9A2CB05ED9A4899E4F4F1765F6F35" ma:contentTypeVersion="12" ma:contentTypeDescription="Skapa ett nytt dokument." ma:contentTypeScope="" ma:versionID="a1f7e0670e70d2744e91175b3003bc27">
  <xsd:schema xmlns:xsd="http://www.w3.org/2001/XMLSchema" xmlns:xs="http://www.w3.org/2001/XMLSchema" xmlns:p="http://schemas.microsoft.com/office/2006/metadata/properties" xmlns:ns2="e0c4ee4b-63ea-49f8-bb04-a131474d1297" xmlns:ns3="a2abec8d-3a7a-4d46-8811-c7c6d3ba06ae" targetNamespace="http://schemas.microsoft.com/office/2006/metadata/properties" ma:root="true" ma:fieldsID="6e1c445c6300432f0183d719c69101f3" ns2:_="" ns3:_="">
    <xsd:import namespace="e0c4ee4b-63ea-49f8-bb04-a131474d1297"/>
    <xsd:import namespace="a2abec8d-3a7a-4d46-8811-c7c6d3ba06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c4ee4b-63ea-49f8-bb04-a131474d12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bec8d-3a7a-4d46-8811-c7c6d3ba06a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0BB4CA0-36ED-416F-9AE2-1AEFDCAB19E0}"/>
</file>

<file path=customXml/itemProps2.xml><?xml version="1.0" encoding="utf-8"?>
<ds:datastoreItem xmlns:ds="http://schemas.openxmlformats.org/officeDocument/2006/customXml" ds:itemID="{BF027413-CC36-42F3-855B-0341D02B85E2}"/>
</file>

<file path=customXml/itemProps3.xml><?xml version="1.0" encoding="utf-8"?>
<ds:datastoreItem xmlns:ds="http://schemas.openxmlformats.org/officeDocument/2006/customXml" ds:itemID="{59280AF3-0421-4AEA-B4C7-6695128A069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</Words>
  <Application>Microsoft Office PowerPoint</Application>
  <PresentationFormat>Bredbild</PresentationFormat>
  <Paragraphs>51</Paragraphs>
  <Slides>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8" baseType="lpstr">
      <vt:lpstr>Abadi Extra Light</vt:lpstr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Joachim Engver-Jensen</dc:creator>
  <cp:lastModifiedBy>Cecilia Tisell</cp:lastModifiedBy>
  <cp:revision>26</cp:revision>
  <dcterms:created xsi:type="dcterms:W3CDTF">2022-02-22T08:57:31Z</dcterms:created>
  <dcterms:modified xsi:type="dcterms:W3CDTF">2022-03-25T13:18:42Z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0x01010008C9A2CB05ED9A4899E4F4F1765F6F35</vt:lpwstr>
  </property>
</Properties>
</file>